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8"/>
  </p:handoutMasterIdLst>
  <p:sldIdLst>
    <p:sldId id="263" r:id="rId2"/>
    <p:sldId id="257" r:id="rId3"/>
    <p:sldId id="265" r:id="rId4"/>
    <p:sldId id="266" r:id="rId5"/>
    <p:sldId id="267" r:id="rId6"/>
    <p:sldId id="264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73" d="100"/>
          <a:sy n="73" d="100"/>
        </p:scale>
        <p:origin x="-292" y="4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关系运算符与关系表达式</a:t>
            </a:r>
            <a:endParaRPr lang="en-US" altLang="zh-CN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xmlns="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2.10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关系运算符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>
              <a:defRPr/>
            </a:pP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关系表达式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816809" y="2620987"/>
            <a:ext cx="88448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关系运算符用来比较两个操作数的大小关系。关系运算符的运算结果是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逻辑值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，如果关系成立，则结果为逻辑真（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true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），否则为逻辑假（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false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）。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4288975" cy="461665"/>
            <a:chOff x="515938" y="1091211"/>
            <a:chExt cx="4288975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3823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关系运算符与关系表达式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541682" y="2021254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815166"/>
            <a:ext cx="6126402" cy="461665"/>
            <a:chOff x="515938" y="1091211"/>
            <a:chExt cx="6126402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566083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假设已经定义了变量：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int m=7, n=5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;</a:t>
              </a:r>
              <a:endPara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aphicFrame>
        <p:nvGraphicFramePr>
          <p:cNvPr id="32" name="表格 31">
            <a:extLst>
              <a:ext uri="{FF2B5EF4-FFF2-40B4-BE49-F238E27FC236}">
                <a16:creationId xmlns:a16="http://schemas.microsoft.com/office/drawing/2014/main" xmlns="" id="{5572771B-0CD7-4F99-91DC-D51D852BE4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952693"/>
              </p:ext>
            </p:extLst>
          </p:nvPr>
        </p:nvGraphicFramePr>
        <p:xfrm>
          <a:off x="1013909" y="1467940"/>
          <a:ext cx="10164182" cy="4793346"/>
        </p:xfrm>
        <a:graphic>
          <a:graphicData uri="http://schemas.openxmlformats.org/drawingml/2006/table">
            <a:tbl>
              <a:tblPr/>
              <a:tblGrid>
                <a:gridCol w="14572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6744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00216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47415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56313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409338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运算符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含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 </a:t>
                      </a:r>
                      <a:r>
                        <a:rPr lang="zh-CN" altLang="en-US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义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37155" algn="ctr"/>
                          <a:tab pos="5274310" algn="r"/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功</a:t>
                      </a:r>
                      <a:r>
                        <a:rPr lang="en-US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  </a:t>
                      </a:r>
                      <a:r>
                        <a:rPr lang="zh-CN" altLang="en-US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能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37155" algn="ctr"/>
                          <a:tab pos="5274310" algn="r"/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举例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37155" algn="ctr"/>
                          <a:tab pos="5274310" algn="r"/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b="1" kern="1200" dirty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运算结果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30668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&lt;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小于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若左操作数小于右操作数</a:t>
                      </a:r>
                    </a:p>
                    <a:p>
                      <a:pPr algn="ctr" hangingPunct="0">
                        <a:lnSpc>
                          <a:spcPct val="10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结果为真，否则结果为假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m&lt;n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false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30668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&lt;=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小于等于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若左操作数小于等于右操作数结果为真，否则结果为假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m&lt;=n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false</a:t>
                      </a:r>
                      <a:endParaRPr lang="zh-CN" altLang="en-US" sz="2000" kern="12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30668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&gt;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大于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若左操作数大于右操作数</a:t>
                      </a:r>
                    </a:p>
                    <a:p>
                      <a:pPr algn="ctr" hangingPunct="0">
                        <a:lnSpc>
                          <a:spcPct val="10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结果为真，否则结果为假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m&gt;n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true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730668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&gt;=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大于等于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若左操作数大于等于右操作数结果为真，否则结果为假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m&gt;=n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true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30668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==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等于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若左操作数等于右操作数</a:t>
                      </a:r>
                    </a:p>
                    <a:p>
                      <a:pPr algn="ctr" hangingPunct="0">
                        <a:lnSpc>
                          <a:spcPct val="10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结果为真，否则结果为假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m==n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false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730668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!=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不等于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5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若左操作数不等于右操作数结果为真，否则结果为假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m!=n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true</a:t>
                      </a:r>
                      <a:endParaRPr lang="zh-CN" altLang="en-US" sz="20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8621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CF5272C-61EA-4BA6-82C3-D2C8BC9DBDDA}"/>
              </a:ext>
            </a:extLst>
          </p:cNvPr>
          <p:cNvGrpSpPr/>
          <p:nvPr/>
        </p:nvGrpSpPr>
        <p:grpSpPr>
          <a:xfrm>
            <a:off x="679946" y="943242"/>
            <a:ext cx="10490119" cy="1013743"/>
            <a:chOff x="679946" y="943242"/>
            <a:chExt cx="10490119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xmlns="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24A16E77-BFB8-4B9F-96F7-EE8A63046BF1}"/>
                </a:ext>
              </a:extLst>
            </p:cNvPr>
            <p:cNvSpPr txBox="1"/>
            <p:nvPr/>
          </p:nvSpPr>
          <p:spPr>
            <a:xfrm>
              <a:off x="2129943" y="1038572"/>
              <a:ext cx="90187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如果需要正数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参与计算，写出判断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是否能够参与计算的关系表达式。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xmlns="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xmlns="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xmlns="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xmlns="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F158E03E-9ED6-44A8-9B35-3AFF352158D0}"/>
              </a:ext>
            </a:extLst>
          </p:cNvPr>
          <p:cNvSpPr/>
          <p:nvPr/>
        </p:nvSpPr>
        <p:spPr>
          <a:xfrm>
            <a:off x="2060863" y="2000449"/>
            <a:ext cx="11721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600"/>
              </a:spcBef>
              <a:buClr>
                <a:srgbClr val="7030A0"/>
              </a:buClr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n</a:t>
            </a:r>
            <a:r>
              <a:rPr lang="en-US" altLang="zh-CN" sz="2400" b="1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DDCF293D-1B87-401B-8F6E-36417E832253}"/>
              </a:ext>
            </a:extLst>
          </p:cNvPr>
          <p:cNvSpPr/>
          <p:nvPr/>
        </p:nvSpPr>
        <p:spPr>
          <a:xfrm>
            <a:off x="2060864" y="2462114"/>
            <a:ext cx="8956388" cy="1005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解释：如果关系表达式“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n&gt;0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true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，表示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是大于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的正数，能够参与运算；否则，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不能参与运算。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xmlns="" id="{9304E8E9-2AF5-49F9-808D-E65592A76237}"/>
              </a:ext>
            </a:extLst>
          </p:cNvPr>
          <p:cNvGrpSpPr/>
          <p:nvPr/>
        </p:nvGrpSpPr>
        <p:grpSpPr>
          <a:xfrm>
            <a:off x="679946" y="3499400"/>
            <a:ext cx="10490119" cy="1013743"/>
            <a:chOff x="679946" y="943242"/>
            <a:chExt cx="10490119" cy="1013743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xmlns="" id="{AC36E83E-D631-4C53-A40C-33CB7657B9A9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流程图: 手动输入 29">
              <a:extLst>
                <a:ext uri="{FF2B5EF4-FFF2-40B4-BE49-F238E27FC236}">
                  <a16:creationId xmlns:a16="http://schemas.microsoft.com/office/drawing/2014/main" xmlns="" id="{395B4900-9CB5-4A2C-8567-E0560D04778F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xmlns="" id="{AFD223A8-F176-4939-B4A5-BA8147B08E40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xmlns="" id="{3B15533E-529F-4F58-B539-67F2B2753BE9}"/>
                </a:ext>
              </a:extLst>
            </p:cNvPr>
            <p:cNvSpPr txBox="1"/>
            <p:nvPr/>
          </p:nvSpPr>
          <p:spPr>
            <a:xfrm>
              <a:off x="2129943" y="1197331"/>
              <a:ext cx="90187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写出判断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x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是否能够被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整除的表达式。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xmlns="" id="{F0041AE7-782E-4C08-A6C5-9E8B75C9A5FD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xmlns="" id="{72C0A5F2-F67B-458A-976B-DC99A1C38B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xmlns="" id="{A8022DB4-9D23-48AC-8C04-39E4932421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xmlns="" id="{4614DC29-AC4E-48D5-8683-D8469A4CB04E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xmlns="" id="{AB0FA014-9A57-4A50-9931-3D6FF54181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xmlns="" id="{E64926AD-0748-48DB-B843-92AB38CD8F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矩形 15">
            <a:extLst>
              <a:ext uri="{FF2B5EF4-FFF2-40B4-BE49-F238E27FC236}">
                <a16:creationId xmlns:a16="http://schemas.microsoft.com/office/drawing/2014/main" xmlns="" id="{2F2499EA-4AA8-433E-9DC8-D1A072D3769D}"/>
              </a:ext>
            </a:extLst>
          </p:cNvPr>
          <p:cNvSpPr/>
          <p:nvPr/>
        </p:nvSpPr>
        <p:spPr>
          <a:xfrm>
            <a:off x="2060863" y="4657525"/>
            <a:ext cx="17908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  <a:buClr>
                <a:srgbClr val="7030A0"/>
              </a:buClr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x%5</a:t>
            </a:r>
            <a:r>
              <a:rPr lang="en-US" altLang="zh-CN" sz="2400" b="1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==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xmlns="" id="{E0B79C25-FED1-4F52-86BC-7446EFFCA00D}"/>
              </a:ext>
            </a:extLst>
          </p:cNvPr>
          <p:cNvSpPr/>
          <p:nvPr/>
        </p:nvSpPr>
        <p:spPr>
          <a:xfrm>
            <a:off x="2060863" y="5263572"/>
            <a:ext cx="8942011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解释：此处使用了算数运算符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%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，如果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除以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的余数为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，则说明它能够被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整除。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23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CF5272C-61EA-4BA6-82C3-D2C8BC9DBDDA}"/>
              </a:ext>
            </a:extLst>
          </p:cNvPr>
          <p:cNvGrpSpPr/>
          <p:nvPr/>
        </p:nvGrpSpPr>
        <p:grpSpPr>
          <a:xfrm>
            <a:off x="679946" y="848352"/>
            <a:ext cx="10490119" cy="1013743"/>
            <a:chOff x="679946" y="943242"/>
            <a:chExt cx="10490119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xmlns="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3】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24A16E77-BFB8-4B9F-96F7-EE8A63046BF1}"/>
                </a:ext>
              </a:extLst>
            </p:cNvPr>
            <p:cNvSpPr txBox="1"/>
            <p:nvPr/>
          </p:nvSpPr>
          <p:spPr>
            <a:xfrm>
              <a:off x="2129943" y="1021102"/>
              <a:ext cx="90187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假设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不等于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，写出判断一元二次方程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ax</a:t>
              </a:r>
              <a:r>
                <a:rPr lang="en-US" altLang="zh-CN" sz="2400" baseline="30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+bx+c=0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是否有实根的关系表达式。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xmlns="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xmlns="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xmlns="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xmlns="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F158E03E-9ED6-44A8-9B35-3AFF352158D0}"/>
              </a:ext>
            </a:extLst>
          </p:cNvPr>
          <p:cNvSpPr/>
          <p:nvPr/>
        </p:nvSpPr>
        <p:spPr>
          <a:xfrm>
            <a:off x="2129943" y="2104884"/>
            <a:ext cx="25490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  <a:buClr>
                <a:srgbClr val="7030A0"/>
              </a:buClr>
            </a:pP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r>
              <a:rPr lang="en-US" altLang="zh-CN" sz="2400" b="1" dirty="0">
                <a:solidFill>
                  <a:schemeClr val="tx2"/>
                </a:solidFill>
                <a:latin typeface="宋体" pitchFamily="2" charset="-122"/>
              </a:rPr>
              <a:t>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b*b-4*a*c&gt;=0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DDCF293D-1B87-401B-8F6E-36417E832253}"/>
              </a:ext>
            </a:extLst>
          </p:cNvPr>
          <p:cNvSpPr/>
          <p:nvPr/>
        </p:nvSpPr>
        <p:spPr>
          <a:xfrm>
            <a:off x="2129185" y="2588561"/>
            <a:ext cx="8956388" cy="1134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解释：如果关系表达式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b*b-4*a*c&gt;=0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的结果为真，则一元二次方程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ax</a:t>
            </a:r>
            <a:r>
              <a:rPr lang="en-US" altLang="zh-CN" sz="24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+bx+c=0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有实根；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8583E3F5-DC71-4114-9FF4-1C68F51F7FED}"/>
              </a:ext>
            </a:extLst>
          </p:cNvPr>
          <p:cNvSpPr/>
          <p:nvPr/>
        </p:nvSpPr>
        <p:spPr>
          <a:xfrm>
            <a:off x="2129185" y="3949123"/>
            <a:ext cx="543931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否则一元二次方程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ax</a:t>
            </a:r>
            <a:r>
              <a:rPr lang="en-US" altLang="zh-CN" sz="24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+bx+c=0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无实根。</a:t>
            </a: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917E88AD-C765-45E4-B5EE-566573316C12}"/>
              </a:ext>
            </a:extLst>
          </p:cNvPr>
          <p:cNvGrpSpPr/>
          <p:nvPr/>
        </p:nvGrpSpPr>
        <p:grpSpPr>
          <a:xfrm>
            <a:off x="2060863" y="4523872"/>
            <a:ext cx="8003667" cy="1842769"/>
            <a:chOff x="2060863" y="5062076"/>
            <a:chExt cx="8003667" cy="875375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xmlns="" id="{79D6F07A-9148-47FA-8BE4-E480F427D9C2}"/>
                </a:ext>
              </a:extLst>
            </p:cNvPr>
            <p:cNvSpPr/>
            <p:nvPr/>
          </p:nvSpPr>
          <p:spPr>
            <a:xfrm>
              <a:off x="2493227" y="5244122"/>
              <a:ext cx="7571303" cy="5390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accent2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问题：</a:t>
              </a:r>
              <a:endPara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多种类型的运算符混合在一起，应该先算哪个？</a:t>
              </a:r>
            </a:p>
          </p:txBody>
        </p: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xmlns="" id="{FF96F43F-5BC8-415B-A015-819342473B69}"/>
                </a:ext>
              </a:extLst>
            </p:cNvPr>
            <p:cNvGrpSpPr/>
            <p:nvPr/>
          </p:nvGrpSpPr>
          <p:grpSpPr>
            <a:xfrm>
              <a:off x="2060863" y="5062076"/>
              <a:ext cx="7672016" cy="875375"/>
              <a:chOff x="4188196" y="4826832"/>
              <a:chExt cx="8175515" cy="951441"/>
            </a:xfrm>
          </p:grpSpPr>
          <p:grpSp>
            <p:nvGrpSpPr>
              <p:cNvPr id="42" name="组合 41">
                <a:extLst>
                  <a:ext uri="{FF2B5EF4-FFF2-40B4-BE49-F238E27FC236}">
                    <a16:creationId xmlns:a16="http://schemas.microsoft.com/office/drawing/2014/main" xmlns="" id="{DDDFAD9F-69A6-4DC9-8909-1479024C1E8B}"/>
                  </a:ext>
                </a:extLst>
              </p:cNvPr>
              <p:cNvGrpSpPr/>
              <p:nvPr/>
            </p:nvGrpSpPr>
            <p:grpSpPr>
              <a:xfrm>
                <a:off x="4188196" y="4826832"/>
                <a:ext cx="8175515" cy="951441"/>
                <a:chOff x="4188196" y="4826832"/>
                <a:chExt cx="8175515" cy="951441"/>
              </a:xfrm>
            </p:grpSpPr>
            <p:sp>
              <p:nvSpPr>
                <p:cNvPr id="47" name="任意多边形 93">
                  <a:extLst>
                    <a:ext uri="{FF2B5EF4-FFF2-40B4-BE49-F238E27FC236}">
                      <a16:creationId xmlns:a16="http://schemas.microsoft.com/office/drawing/2014/main" xmlns="" id="{0A784C68-39D8-4005-B624-644FB62EE623}"/>
                    </a:ext>
                  </a:extLst>
                </p:cNvPr>
                <p:cNvSpPr/>
                <p:nvPr/>
              </p:nvSpPr>
              <p:spPr>
                <a:xfrm flipH="1" flipV="1">
                  <a:off x="12041886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矩形: 圆角 47">
                  <a:extLst>
                    <a:ext uri="{FF2B5EF4-FFF2-40B4-BE49-F238E27FC236}">
                      <a16:creationId xmlns:a16="http://schemas.microsoft.com/office/drawing/2014/main" xmlns="" id="{4AAB2003-09F5-4015-A14B-636E189DA28B}"/>
                    </a:ext>
                  </a:extLst>
                </p:cNvPr>
                <p:cNvSpPr/>
                <p:nvPr/>
              </p:nvSpPr>
              <p:spPr>
                <a:xfrm>
                  <a:off x="4267198" y="4924978"/>
                  <a:ext cx="7992962" cy="770974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任意多边形 93">
                  <a:extLst>
                    <a:ext uri="{FF2B5EF4-FFF2-40B4-BE49-F238E27FC236}">
                      <a16:creationId xmlns:a16="http://schemas.microsoft.com/office/drawing/2014/main" xmlns="" id="{4A3DAC7A-7BB0-4A56-B5B8-D7B886627376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12027017" y="4829222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0" name="任意多边形 93">
                  <a:extLst>
                    <a:ext uri="{FF2B5EF4-FFF2-40B4-BE49-F238E27FC236}">
                      <a16:creationId xmlns:a16="http://schemas.microsoft.com/office/drawing/2014/main" xmlns="" id="{5083E6DB-0440-4688-9BAE-F9681FD6320F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4830761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任意多边形 93">
                  <a:extLst>
                    <a:ext uri="{FF2B5EF4-FFF2-40B4-BE49-F238E27FC236}">
                      <a16:creationId xmlns:a16="http://schemas.microsoft.com/office/drawing/2014/main" xmlns="" id="{9C69B949-D352-4591-A552-863E84100944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xmlns="" id="{6D419A05-DE05-42D4-A745-D5FBA0CA55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63555" y="4863150"/>
                <a:ext cx="7393251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>
                <a:extLst>
                  <a:ext uri="{FF2B5EF4-FFF2-40B4-BE49-F238E27FC236}">
                    <a16:creationId xmlns:a16="http://schemas.microsoft.com/office/drawing/2014/main" xmlns="" id="{AC052053-A1FD-4C15-B605-632FB6A555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85815" y="5759223"/>
                <a:ext cx="7370991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xmlns="" id="{35422685-30B4-486B-86C0-A978359027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07548" y="5187499"/>
                <a:ext cx="1" cy="184601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xmlns="" id="{825D906C-5834-4C21-BC3E-7547635525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327366" y="5187499"/>
                <a:ext cx="1" cy="161978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3742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82107" y="1921924"/>
            <a:ext cx="8754762" cy="3453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30000"/>
              </a:lnSpc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关系运算符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&lt;=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”、“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==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&gt;=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两个符号中间不要有空格，即不能是“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 =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”、“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 =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=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30000"/>
              </a:lnSpc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当多种运算符在一起时，表达式的</a:t>
            </a:r>
            <a:r>
              <a:rPr lang="zh-CN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和表达式值的</a:t>
            </a:r>
            <a:r>
              <a:rPr lang="zh-CN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由最后计算的那个运算符决定。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  <a:buClr>
                <a:srgbClr val="0070C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例如：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x=5,y=3;</a:t>
            </a:r>
          </a:p>
          <a:p>
            <a:pPr algn="just">
              <a:lnSpc>
                <a:spcPct val="130000"/>
              </a:lnSpc>
              <a:buClr>
                <a:srgbClr val="0070C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则表达式“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x+1&gt;y-2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”为关系表达式，其值为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bool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类型的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true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30000"/>
              </a:lnSpc>
              <a:buClr>
                <a:srgbClr val="0070C0"/>
              </a:buClr>
              <a:buFont typeface="Wingdings" panose="05000000000000000000" pitchFamily="2" charset="2"/>
              <a:buChar char="u"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注意关系运算符“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==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”和赋值运算符“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”的不同。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988683"/>
            <a:ext cx="1973353" cy="461665"/>
            <a:chOff x="515938" y="1091211"/>
            <a:chExt cx="1973353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1507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4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提示：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333998" y="1526874"/>
            <a:ext cx="9483527" cy="4654269"/>
            <a:chOff x="850263" y="1552758"/>
            <a:chExt cx="13814749" cy="702709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8"/>
              <a:ext cx="13814749" cy="7027090"/>
              <a:chOff x="850263" y="1552758"/>
              <a:chExt cx="13814749" cy="7027090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8"/>
                <a:ext cx="13814749" cy="7027090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380040" y="1614288"/>
                <a:ext cx="1573213" cy="303303"/>
                <a:chOff x="5889562" y="1613601"/>
                <a:chExt cx="1547286" cy="303303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6845940" y="1613601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374450" y="1613603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5889562" y="1613601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862167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347054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818543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752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685</Words>
  <Application>Microsoft Office PowerPoint</Application>
  <PresentationFormat>Custom</PresentationFormat>
  <Paragraphs>64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60</cp:revision>
  <dcterms:created xsi:type="dcterms:W3CDTF">2018-07-20T07:37:48Z</dcterms:created>
  <dcterms:modified xsi:type="dcterms:W3CDTF">2019-10-14T08:38:00Z</dcterms:modified>
</cp:coreProperties>
</file>

<file path=docProps/thumbnail.jpeg>
</file>